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6" r:id="rId5"/>
    <p:sldId id="265" r:id="rId6"/>
    <p:sldId id="257" r:id="rId7"/>
    <p:sldId id="260" r:id="rId8"/>
    <p:sldId id="261" r:id="rId9"/>
    <p:sldId id="263" r:id="rId10"/>
    <p:sldId id="262" r:id="rId11"/>
  </p:sldIdLst>
  <p:sldSz cx="18288000" cy="10287000"/>
  <p:notesSz cx="6858000" cy="9144000"/>
  <p:embeddedFontLst>
    <p:embeddedFont>
      <p:font typeface="Bahnschrift Light SemiCondensed" panose="020B0502040204020203" pitchFamily="34" charset="0"/>
      <p:regular r:id="rId13"/>
    </p:embeddedFont>
    <p:embeddedFont>
      <p:font typeface="Open Sans Bold" panose="020B0604020202020204" charset="0"/>
      <p:regular r:id="rId14"/>
    </p:embeddedFont>
    <p:embeddedFont>
      <p:font typeface="Open Sans" panose="020B0604020202020204" charset="0"/>
      <p:regular r:id="rId15"/>
    </p:embeddedFont>
    <p:embeddedFont>
      <p:font typeface="Magnolia Scrip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18028-264D-4E3C-AD88-814EAE9D9C6A}" type="datetimeFigureOut">
              <a:rPr lang="ro-RO" smtClean="0"/>
              <a:t>06.06.2025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F74CB-1E14-4415-9D36-5D4284E4686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247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F74CB-1E14-4415-9D36-5D4284E46868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93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3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3.sv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jpeg"/><Relationship Id="rId5" Type="http://schemas.openxmlformats.org/officeDocument/2006/relationships/image" Target="../media/image12.jpeg"/><Relationship Id="rId10" Type="http://schemas.openxmlformats.org/officeDocument/2006/relationships/image" Target="../media/image14.jpeg"/><Relationship Id="rId4" Type="http://schemas.openxmlformats.org/officeDocument/2006/relationships/image" Target="../media/image3.sv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7.jpeg"/><Relationship Id="rId3" Type="http://schemas.openxmlformats.org/officeDocument/2006/relationships/image" Target="../media/image4.jpeg"/><Relationship Id="rId7" Type="http://schemas.openxmlformats.org/officeDocument/2006/relationships/image" Target="../media/image13.sv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5.jpeg"/><Relationship Id="rId5" Type="http://schemas.openxmlformats.org/officeDocument/2006/relationships/image" Target="../media/image3.sv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2" Type="http://schemas.openxmlformats.org/officeDocument/2006/relationships/image" Target="../media/image2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3.sv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-266700"/>
            <a:ext cx="19202400" cy="10553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88" b="-20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99227" y="1480635"/>
            <a:ext cx="15460061" cy="4525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84"/>
              </a:lnSpc>
              <a:spcBef>
                <a:spcPct val="0"/>
              </a:spcBef>
            </a:pPr>
            <a:r>
              <a:rPr lang="en-US" sz="15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Pauza de </a:t>
            </a:r>
            <a:r>
              <a:rPr lang="en-US" sz="15000" dirty="0" err="1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Cafea</a:t>
            </a:r>
            <a:endParaRPr lang="en-US" sz="15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3563600" y="1096625"/>
            <a:ext cx="2318451" cy="2647001"/>
          </a:xfrm>
          <a:custGeom>
            <a:avLst/>
            <a:gdLst/>
            <a:ahLst/>
            <a:cxnLst/>
            <a:rect l="l" t="t" r="r" b="b"/>
            <a:pathLst>
              <a:path w="2318451" h="2647001">
                <a:moveTo>
                  <a:pt x="0" y="0"/>
                </a:moveTo>
                <a:lnTo>
                  <a:pt x="2318451" y="0"/>
                </a:lnTo>
                <a:lnTo>
                  <a:pt x="2318451" y="2647001"/>
                </a:lnTo>
                <a:lnTo>
                  <a:pt x="0" y="2647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ro-RO" dirty="0"/>
          </a:p>
        </p:txBody>
      </p:sp>
      <p:sp>
        <p:nvSpPr>
          <p:cNvPr id="17" name="TextBox 17"/>
          <p:cNvSpPr txBox="1"/>
          <p:nvPr/>
        </p:nvSpPr>
        <p:spPr>
          <a:xfrm>
            <a:off x="9829800" y="6755466"/>
            <a:ext cx="6724767" cy="4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9"/>
              </a:lnSpc>
              <a:spcBef>
                <a:spcPct val="0"/>
              </a:spcBef>
            </a:pPr>
            <a:r>
              <a:rPr lang="ro-RO" sz="2800" dirty="0">
                <a:solidFill>
                  <a:srgbClr val="FFFFFF"/>
                </a:solidFill>
                <a:latin typeface="Magnolia Script" panose="020B0604020202020204" charset="0"/>
                <a:ea typeface="Open Sans"/>
                <a:cs typeface="Open Sans"/>
                <a:sym typeface="Open Sans"/>
              </a:rPr>
              <a:t>Noi vă alimentam performanța</a:t>
            </a:r>
            <a:endParaRPr lang="en-US" sz="2800" dirty="0">
              <a:solidFill>
                <a:srgbClr val="FFFFFF"/>
              </a:solidFill>
              <a:latin typeface="Magnolia Script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8" name="Freeform 18"/>
          <p:cNvSpPr/>
          <p:nvPr/>
        </p:nvSpPr>
        <p:spPr>
          <a:xfrm flipH="1">
            <a:off x="2940326" y="5121496"/>
            <a:ext cx="1783445" cy="2036179"/>
          </a:xfrm>
          <a:custGeom>
            <a:avLst/>
            <a:gdLst/>
            <a:ahLst/>
            <a:cxnLst/>
            <a:rect l="l" t="t" r="r" b="b"/>
            <a:pathLst>
              <a:path w="1783445" h="2036179">
                <a:moveTo>
                  <a:pt x="1783445" y="0"/>
                </a:moveTo>
                <a:lnTo>
                  <a:pt x="0" y="0"/>
                </a:lnTo>
                <a:lnTo>
                  <a:pt x="0" y="2036179"/>
                </a:lnTo>
                <a:lnTo>
                  <a:pt x="1783445" y="2036179"/>
                </a:lnTo>
                <a:lnTo>
                  <a:pt x="178344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5133709" y="1221115"/>
            <a:ext cx="8020579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dirty="0" smtClean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Review-</a:t>
            </a:r>
            <a:r>
              <a:rPr lang="en-US" sz="7000" dirty="0" err="1" smtClean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uri</a:t>
            </a: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7803487" y="2829516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37" name="WhatsApp Video 2025-06-06 at 12.41.16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76409" y="2983338"/>
            <a:ext cx="3819284" cy="67474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95693" y="3714136"/>
            <a:ext cx="13170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 click </a:t>
            </a:r>
            <a:r>
              <a:rPr lang="en-US" sz="3200" dirty="0" err="1" smtClean="0">
                <a:solidFill>
                  <a:schemeClr val="bg1"/>
                </a:solidFill>
              </a:rPr>
              <a:t>pe</a:t>
            </a:r>
            <a:r>
              <a:rPr lang="en-US" sz="3200" dirty="0" smtClean="0">
                <a:solidFill>
                  <a:schemeClr val="bg1"/>
                </a:solidFill>
              </a:rPr>
              <a:t> video </a:t>
            </a:r>
            <a:r>
              <a:rPr lang="en-US" sz="3200" dirty="0" err="1" smtClean="0">
                <a:solidFill>
                  <a:schemeClr val="bg1"/>
                </a:solidFill>
              </a:rPr>
              <a:t>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afla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ce</a:t>
            </a:r>
            <a:r>
              <a:rPr lang="en-US" sz="3200" dirty="0" smtClean="0">
                <a:solidFill>
                  <a:schemeClr val="bg1"/>
                </a:solidFill>
              </a:rPr>
              <a:t> au </a:t>
            </a:r>
            <a:r>
              <a:rPr lang="en-US" sz="3200" dirty="0" err="1" smtClean="0">
                <a:solidFill>
                  <a:schemeClr val="bg1"/>
                </a:solidFill>
              </a:rPr>
              <a:t>spus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alti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clienti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despre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cafeneaua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noastara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66700"/>
            <a:ext cx="18665364" cy="1053693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777870" y="5287280"/>
            <a:ext cx="4982920" cy="3588284"/>
            <a:chOff x="0" y="0"/>
            <a:chExt cx="3136392" cy="2258568"/>
          </a:xfrm>
        </p:grpSpPr>
        <p:sp>
          <p:nvSpPr>
            <p:cNvPr id="11" name="Freeform 11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-3744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253061" y="1479368"/>
            <a:ext cx="7756535" cy="5585610"/>
            <a:chOff x="0" y="0"/>
            <a:chExt cx="3136392" cy="2258568"/>
          </a:xfrm>
        </p:grpSpPr>
        <p:sp>
          <p:nvSpPr>
            <p:cNvPr id="14" name="Freeform 14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7"/>
              <a:stretch>
                <a:fillRect l="-1807" r="-1807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319047" y="5254393"/>
            <a:ext cx="3624564" cy="3621170"/>
            <a:chOff x="0" y="0"/>
            <a:chExt cx="3255264" cy="32522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8"/>
              <a:stretch>
                <a:fillRect l="-15" r="-1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9"/>
              <a:stretch>
                <a:fillRect t="-13117" b="-13117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659919" y="2645414"/>
            <a:ext cx="2324937" cy="2322760"/>
            <a:chOff x="0" y="0"/>
            <a:chExt cx="3255264" cy="32522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8"/>
              <a:stretch>
                <a:fillRect l="-15" r="-15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0"/>
              <a:stretch>
                <a:fillRect l="-4317" r="-30864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976409" y="2130668"/>
            <a:ext cx="5449926" cy="120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About</a:t>
            </a:r>
            <a:r>
              <a:rPr lang="ro-RO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us</a:t>
            </a: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976409" y="3431891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6E8C1-766E-4869-027C-796F8047A890}"/>
              </a:ext>
            </a:extLst>
          </p:cNvPr>
          <p:cNvSpPr txBox="1"/>
          <p:nvPr/>
        </p:nvSpPr>
        <p:spPr>
          <a:xfrm>
            <a:off x="914343" y="4186014"/>
            <a:ext cx="659532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u="sng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Prezentarea generală a afacerii </a:t>
            </a:r>
            <a:r>
              <a:rPr lang="en-US" sz="2800" b="1" u="sng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endParaRPr lang="en-US" b="1" u="sng" dirty="0">
              <a:solidFill>
                <a:schemeClr val="bg1"/>
              </a:solidFill>
              <a:latin typeface="Bahnschrift Light SemiCondensed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o-RO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</a:t>
            </a:r>
            <a:r>
              <a:rPr lang="en-US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o-RO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Nume: Pauza de Cafea</a:t>
            </a: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o-RO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Tip: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Cafenea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mobilă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rulotă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o-RO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</a:t>
            </a:r>
            <a:r>
              <a:rPr lang="en-US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Locație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Liceul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„Emil Racoviță”,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Galați</a:t>
            </a: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o-RO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Public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țintă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Elevii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profesorii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liceului</a:t>
            </a: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o-RO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</a:t>
            </a:r>
            <a:r>
              <a:rPr lang="en-US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Obiectiv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Oferirea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unei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experiențe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rapide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relaxante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calitative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pauze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bazată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băuturi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calde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cafea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ceai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și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gustări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simple</a:t>
            </a: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.</a:t>
            </a:r>
          </a:p>
          <a:p>
            <a:endParaRPr lang="ro-RO" b="1" dirty="0">
              <a:solidFill>
                <a:schemeClr val="bg1"/>
              </a:solidFill>
            </a:endParaRPr>
          </a:p>
          <a:p>
            <a:endParaRPr lang="ro-RO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4144" y="-342900"/>
            <a:ext cx="19478320" cy="1069934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  <p:txBody>
          <a:bodyPr/>
          <a:lstStyle/>
          <a:p>
            <a:endParaRPr lang="ro-RO" dirty="0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990600" y="3498406"/>
            <a:ext cx="4568966" cy="3290188"/>
            <a:chOff x="0" y="0"/>
            <a:chExt cx="3136392" cy="2258568"/>
          </a:xfrm>
        </p:grpSpPr>
        <p:sp>
          <p:nvSpPr>
            <p:cNvPr id="16" name="Freeform 16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-1904" r="-190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4277423" y="3552123"/>
            <a:ext cx="4568966" cy="3290188"/>
            <a:chOff x="0" y="0"/>
            <a:chExt cx="3136392" cy="2258568"/>
          </a:xfrm>
        </p:grpSpPr>
        <p:sp>
          <p:nvSpPr>
            <p:cNvPr id="25" name="Freeform 25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7"/>
              <a:stretch>
                <a:fillRect t="-60284" b="-56730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3450084" y="812912"/>
            <a:ext cx="11465210" cy="246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Descrierea</a:t>
            </a:r>
            <a:r>
              <a:rPr lang="en-US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</a:t>
            </a:r>
            <a:r>
              <a:rPr lang="en-US" sz="7000" dirty="0" err="1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produselor</a:t>
            </a:r>
            <a:r>
              <a:rPr lang="en-US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</a:t>
            </a:r>
            <a:r>
              <a:rPr lang="en-US" sz="7000" dirty="0" err="1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și</a:t>
            </a:r>
            <a:r>
              <a:rPr lang="en-US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</a:t>
            </a:r>
            <a:r>
              <a:rPr lang="en-US" sz="7000" dirty="0" err="1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serviciilor</a:t>
            </a: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6705601" y="2083981"/>
            <a:ext cx="4724400" cy="168785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160722" y="7407918"/>
            <a:ext cx="273552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 err="1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Băuturi</a:t>
            </a:r>
            <a:r>
              <a:rPr lang="en-US" sz="1400" b="1" dirty="0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400" b="1" dirty="0" err="1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calde</a:t>
            </a:r>
            <a:r>
              <a:rPr lang="en-US" sz="1400" b="1" dirty="0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65966" y="7802038"/>
            <a:ext cx="1325033" cy="85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it-IT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espresso, cappuccino, latte, ciocolată caldă, ceaiuri</a:t>
            </a: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867973" y="7402389"/>
            <a:ext cx="273552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 err="1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Băuturi</a:t>
            </a:r>
            <a:r>
              <a:rPr lang="en-US" sz="1400" b="1" dirty="0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400" b="1" dirty="0" err="1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reci</a:t>
            </a:r>
            <a:r>
              <a:rPr lang="en-US" sz="1400" b="1" dirty="0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76525" y="7875190"/>
            <a:ext cx="91841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apă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sucuri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naturale</a:t>
            </a: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871010" y="7501950"/>
            <a:ext cx="273552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 err="1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Gustări</a:t>
            </a:r>
            <a:r>
              <a:rPr lang="en-US" sz="1400" b="1" dirty="0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01827" y="7875190"/>
            <a:ext cx="1673886" cy="639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it-IT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sandwich-uri, croissante, prăjituri ambalate, mini-clătite</a:t>
            </a: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501037" y="7381655"/>
            <a:ext cx="273552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Extra: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813343" y="7859108"/>
            <a:ext cx="210149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it-IT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personalizare băuturi (siropuri, toppinguri, frișcă)</a:t>
            </a: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Sip Your Way to Good Health: A Guide to the Fresh Juices and Beverages at  Coral Tree Cafe - Coral Tree Café, a healthy &amp; casual indoor-outdoor  American restaurant in Los Angeles">
            <a:extLst>
              <a:ext uri="{FF2B5EF4-FFF2-40B4-BE49-F238E27FC236}">
                <a16:creationId xmlns:a16="http://schemas.microsoft.com/office/drawing/2014/main" id="{4AD00637-10E1-03B9-00FF-3ED0F2E5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88" y="3550643"/>
            <a:ext cx="4568967" cy="3089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The Ham &amp; Cheese Salad All Butter Croissant Sandwich">
            <a:extLst>
              <a:ext uri="{FF2B5EF4-FFF2-40B4-BE49-F238E27FC236}">
                <a16:creationId xmlns:a16="http://schemas.microsoft.com/office/drawing/2014/main" id="{59A6C73E-9D1A-1D88-A77B-C34FEE94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177" y="3550643"/>
            <a:ext cx="4634459" cy="3089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A33B-3EA4-C2B8-A453-70351B235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A8F8E1-0CEE-B5FF-A8AB-EECA315F3B5E}"/>
              </a:ext>
            </a:extLst>
          </p:cNvPr>
          <p:cNvSpPr/>
          <p:nvPr/>
        </p:nvSpPr>
        <p:spPr>
          <a:xfrm>
            <a:off x="-914400" y="-114300"/>
            <a:ext cx="19202400" cy="1039943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EDE3CEA-75A0-AE9D-D750-0E320E9FD151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FDDB18D-03CB-DFCC-DE70-54922FE754C3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2FC2539-C920-5FB2-8C74-576F78DE8E94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4559E74-F1F3-9693-E896-0B862F87352D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876B7C1-2C04-CEC8-C480-C6B81A90BCB9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3C7B987-592E-0CAF-0EAF-C9667068C896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27FF7155-EAC1-EDC3-180B-2E9EAFF3D2B4}"/>
              </a:ext>
            </a:extLst>
          </p:cNvPr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8676E5E-00D8-ED3E-8C31-775A67F0C839}"/>
              </a:ext>
            </a:extLst>
          </p:cNvPr>
          <p:cNvGrpSpPr>
            <a:grpSpLocks noChangeAspect="1"/>
          </p:cNvGrpSpPr>
          <p:nvPr/>
        </p:nvGrpSpPr>
        <p:grpSpPr>
          <a:xfrm>
            <a:off x="-338933" y="1873511"/>
            <a:ext cx="4630685" cy="6539979"/>
            <a:chOff x="0" y="0"/>
            <a:chExt cx="3267456" cy="461467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93D31D0-61AA-AAD5-6BB9-6394774741DE}"/>
                </a:ext>
              </a:extLst>
            </p:cNvPr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83CC23A-D822-7366-3CC2-9068653670D1}"/>
                </a:ext>
              </a:extLst>
            </p:cNvPr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6"/>
              <a:stretch>
                <a:fillRect t="-2037" b="-2037"/>
              </a:stretch>
            </a:blipFill>
          </p:spPr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AD8FDC5-D352-C1E0-35D4-19B5885B5CE9}"/>
              </a:ext>
            </a:extLst>
          </p:cNvPr>
          <p:cNvGrpSpPr>
            <a:grpSpLocks noChangeAspect="1"/>
          </p:cNvGrpSpPr>
          <p:nvPr/>
        </p:nvGrpSpPr>
        <p:grpSpPr>
          <a:xfrm>
            <a:off x="4630166" y="1873511"/>
            <a:ext cx="4630685" cy="6539979"/>
            <a:chOff x="0" y="0"/>
            <a:chExt cx="3267456" cy="4614672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659C545-A2ED-5924-4A3A-D064AA2A0A46}"/>
                </a:ext>
              </a:extLst>
            </p:cNvPr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078EF5D-D72E-A89A-9970-1EC68746B794}"/>
                </a:ext>
              </a:extLst>
            </p:cNvPr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7"/>
              <a:stretch>
                <a:fillRect t="-2037" b="-2037"/>
              </a:stretch>
            </a:blipFill>
          </p:spPr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805972FB-0892-82B0-4B51-F5E5A2F97B99}"/>
              </a:ext>
            </a:extLst>
          </p:cNvPr>
          <p:cNvSpPr txBox="1"/>
          <p:nvPr/>
        </p:nvSpPr>
        <p:spPr>
          <a:xfrm>
            <a:off x="11008721" y="2335835"/>
            <a:ext cx="5449926" cy="120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Analiza </a:t>
            </a:r>
            <a:r>
              <a:rPr lang="en-US" sz="7000" dirty="0" err="1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pieței</a:t>
            </a: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4F78196-ED63-0099-64A8-E96A3993F870}"/>
              </a:ext>
            </a:extLst>
          </p:cNvPr>
          <p:cNvSpPr/>
          <p:nvPr/>
        </p:nvSpPr>
        <p:spPr>
          <a:xfrm>
            <a:off x="11008721" y="3637058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752C448-56B7-80C5-31BC-6E3959A0E9DF}"/>
              </a:ext>
            </a:extLst>
          </p:cNvPr>
          <p:cNvGrpSpPr/>
          <p:nvPr/>
        </p:nvGrpSpPr>
        <p:grpSpPr>
          <a:xfrm>
            <a:off x="11101770" y="4523981"/>
            <a:ext cx="677751" cy="677751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0459C95-EE20-906D-8E41-545B98914D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EBA239B-B115-4E28-303C-822A181184E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C1E0C2F8-F58C-F478-BAF1-0D28E75FAC2C}"/>
              </a:ext>
            </a:extLst>
          </p:cNvPr>
          <p:cNvSpPr txBox="1"/>
          <p:nvPr/>
        </p:nvSpPr>
        <p:spPr>
          <a:xfrm>
            <a:off x="12025405" y="4742928"/>
            <a:ext cx="3420138" cy="441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Clienți</a:t>
            </a:r>
            <a:r>
              <a:rPr lang="en-US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între</a:t>
            </a:r>
            <a:r>
              <a:rPr lang="en-US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400–600 de </a:t>
            </a:r>
            <a:r>
              <a:rPr lang="en-US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elevi</a:t>
            </a:r>
            <a:r>
              <a:rPr lang="en-US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+ personal didactic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0F860B8-E41A-3E05-1F9E-C4519B47A594}"/>
              </a:ext>
            </a:extLst>
          </p:cNvPr>
          <p:cNvSpPr txBox="1"/>
          <p:nvPr/>
        </p:nvSpPr>
        <p:spPr>
          <a:xfrm>
            <a:off x="11180401" y="46953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8" name="Group 28">
            <a:extLst>
              <a:ext uri="{FF2B5EF4-FFF2-40B4-BE49-F238E27FC236}">
                <a16:creationId xmlns:a16="http://schemas.microsoft.com/office/drawing/2014/main" id="{8863EDEF-7BD1-A66A-E0B6-B4ABFF7D422E}"/>
              </a:ext>
            </a:extLst>
          </p:cNvPr>
          <p:cNvGrpSpPr/>
          <p:nvPr/>
        </p:nvGrpSpPr>
        <p:grpSpPr>
          <a:xfrm>
            <a:off x="11107029" y="5362345"/>
            <a:ext cx="677751" cy="677751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DE14BC1-0F90-6A1F-4958-C05724CAA4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F87E5907-3348-C15C-1C0D-A171AEB22AD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14DD7D41-CE11-7097-85D6-EBDD1010FCE4}"/>
              </a:ext>
            </a:extLst>
          </p:cNvPr>
          <p:cNvSpPr txBox="1"/>
          <p:nvPr/>
        </p:nvSpPr>
        <p:spPr>
          <a:xfrm>
            <a:off x="11988829" y="5386827"/>
            <a:ext cx="3940046" cy="44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Comportament: caută ceva rapid, accesibil, gustos, „instagramabil”</a:t>
            </a:r>
            <a:endParaRPr lang="en-US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F79DEE37-C04D-985D-1E0F-ED2C44FE4BDD}"/>
              </a:ext>
            </a:extLst>
          </p:cNvPr>
          <p:cNvSpPr txBox="1"/>
          <p:nvPr/>
        </p:nvSpPr>
        <p:spPr>
          <a:xfrm>
            <a:off x="11177353" y="553947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35" name="Group 28">
            <a:extLst>
              <a:ext uri="{FF2B5EF4-FFF2-40B4-BE49-F238E27FC236}">
                <a16:creationId xmlns:a16="http://schemas.microsoft.com/office/drawing/2014/main" id="{FE5E0C4D-A8EF-20B0-65AB-4F89950006A7}"/>
              </a:ext>
            </a:extLst>
          </p:cNvPr>
          <p:cNvGrpSpPr/>
          <p:nvPr/>
        </p:nvGrpSpPr>
        <p:grpSpPr>
          <a:xfrm>
            <a:off x="11103981" y="6163849"/>
            <a:ext cx="677751" cy="677751"/>
            <a:chOff x="0" y="0"/>
            <a:chExt cx="812800" cy="812800"/>
          </a:xfrm>
        </p:grpSpPr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56B2BF64-3AF4-EB19-365B-11E936154D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37" name="TextBox 30">
              <a:extLst>
                <a:ext uri="{FF2B5EF4-FFF2-40B4-BE49-F238E27FC236}">
                  <a16:creationId xmlns:a16="http://schemas.microsoft.com/office/drawing/2014/main" id="{8692A684-EE3D-E3D1-DA12-61ECF26A1CB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14228BE-9E46-4F2D-F3AB-E901F05B6833}"/>
              </a:ext>
            </a:extLst>
          </p:cNvPr>
          <p:cNvSpPr txBox="1"/>
          <p:nvPr/>
        </p:nvSpPr>
        <p:spPr>
          <a:xfrm>
            <a:off x="11184970" y="6286500"/>
            <a:ext cx="51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03</a:t>
            </a:r>
            <a:endParaRPr lang="ro-RO" dirty="0">
              <a:solidFill>
                <a:schemeClr val="bg1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41829B-319A-35AB-851E-2DD31A96FECA}"/>
              </a:ext>
            </a:extLst>
          </p:cNvPr>
          <p:cNvSpPr txBox="1"/>
          <p:nvPr/>
        </p:nvSpPr>
        <p:spPr>
          <a:xfrm>
            <a:off x="11898530" y="6191407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Concurență: minimă în incinta liceului (poate chioșc simplu sau nimic)</a:t>
            </a:r>
          </a:p>
        </p:txBody>
      </p:sp>
      <p:grpSp>
        <p:nvGrpSpPr>
          <p:cNvPr id="43" name="Group 28">
            <a:extLst>
              <a:ext uri="{FF2B5EF4-FFF2-40B4-BE49-F238E27FC236}">
                <a16:creationId xmlns:a16="http://schemas.microsoft.com/office/drawing/2014/main" id="{C07556C7-068F-06A7-5D25-7556C7FD46D2}"/>
              </a:ext>
            </a:extLst>
          </p:cNvPr>
          <p:cNvGrpSpPr/>
          <p:nvPr/>
        </p:nvGrpSpPr>
        <p:grpSpPr>
          <a:xfrm>
            <a:off x="11108245" y="7065681"/>
            <a:ext cx="677751" cy="677751"/>
            <a:chOff x="0" y="0"/>
            <a:chExt cx="812800" cy="812800"/>
          </a:xfrm>
        </p:grpSpPr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A15A3B81-4E17-CDDB-C0AB-1CACB64D48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45" name="TextBox 30">
              <a:extLst>
                <a:ext uri="{FF2B5EF4-FFF2-40B4-BE49-F238E27FC236}">
                  <a16:creationId xmlns:a16="http://schemas.microsoft.com/office/drawing/2014/main" id="{3E6486AC-9020-8FF1-E1B1-8507B9BB8A7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6087434-4734-AD26-6AAE-28A8C5861C46}"/>
              </a:ext>
            </a:extLst>
          </p:cNvPr>
          <p:cNvSpPr txBox="1"/>
          <p:nvPr/>
        </p:nvSpPr>
        <p:spPr>
          <a:xfrm>
            <a:off x="11184970" y="7247740"/>
            <a:ext cx="48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04</a:t>
            </a:r>
            <a:endParaRPr lang="ro-RO" dirty="0">
              <a:solidFill>
                <a:schemeClr val="bg1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72BD1-F28E-C044-22E6-C53F7654819D}"/>
              </a:ext>
            </a:extLst>
          </p:cNvPr>
          <p:cNvSpPr txBox="1"/>
          <p:nvPr/>
        </p:nvSpPr>
        <p:spPr>
          <a:xfrm>
            <a:off x="11898530" y="7201172"/>
            <a:ext cx="3940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Avantaj competitiv: concept atractiv + locație perfectă + branding original</a:t>
            </a:r>
          </a:p>
        </p:txBody>
      </p:sp>
    </p:spTree>
    <p:extLst>
      <p:ext uri="{BB962C8B-B14F-4D97-AF65-F5344CB8AC3E}">
        <p14:creationId xmlns:p14="http://schemas.microsoft.com/office/powerpoint/2010/main" val="398332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8200" y="-342900"/>
            <a:ext cx="19117408" cy="105918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095966" y="1767873"/>
            <a:ext cx="6538025" cy="9233740"/>
            <a:chOff x="0" y="0"/>
            <a:chExt cx="3267456" cy="46146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6"/>
              <a:stretch>
                <a:fillRect t="-2037" b="-203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361830" y="1900715"/>
            <a:ext cx="7760857" cy="1095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Strategia</a:t>
            </a:r>
            <a:r>
              <a:rPr lang="en-US" sz="4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de marketing</a:t>
            </a:r>
          </a:p>
        </p:txBody>
      </p:sp>
      <p:sp>
        <p:nvSpPr>
          <p:cNvPr id="22" name="Freeform 22"/>
          <p:cNvSpPr/>
          <p:nvPr/>
        </p:nvSpPr>
        <p:spPr>
          <a:xfrm>
            <a:off x="362669" y="3086101"/>
            <a:ext cx="6038131" cy="113788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95624" y="4914379"/>
            <a:ext cx="4595576" cy="238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2000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Identitate</a:t>
            </a:r>
            <a:r>
              <a:rPr lang="en-US" sz="2000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vizuală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Logo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2000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Promovare</a:t>
            </a:r>
            <a:r>
              <a:rPr lang="en-US" sz="2000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flyere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în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liceu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cont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Instagram &amp; TikTok, site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atractiv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(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deja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în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lucru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)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„</a:t>
            </a:r>
            <a:r>
              <a:rPr lang="en-US" sz="2000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Happy Hour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”:</a:t>
            </a:r>
            <a:r>
              <a:rPr lang="en-US" sz="2000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în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prima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oră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după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deschidere</a:t>
            </a:r>
            <a:endParaRPr lang="en-US" sz="2000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2000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Reduceri</a:t>
            </a:r>
            <a:r>
              <a:rPr lang="en-US" sz="2000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pentru</a:t>
            </a:r>
            <a:r>
              <a:rPr lang="en-US" sz="2000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clienții</a:t>
            </a:r>
            <a:r>
              <a:rPr lang="en-US" sz="2000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fideli</a:t>
            </a:r>
            <a:endParaRPr lang="en-US" sz="2000" u="sng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2000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Card de </a:t>
            </a:r>
            <a:r>
              <a:rPr lang="en-US" sz="2000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fidelitate</a:t>
            </a:r>
            <a:r>
              <a:rPr lang="en-US" sz="2000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după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X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cafele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una</a:t>
            </a:r>
            <a:r>
              <a:rPr lang="en-US" sz="2000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gratis</a:t>
            </a:r>
            <a:r>
              <a:rPr lang="en-US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)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A4AD480-B546-5847-F0E5-A785159428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381" y="-190252"/>
            <a:ext cx="5272121" cy="527729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-190500"/>
            <a:ext cx="19431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  <p:txBody>
          <a:bodyPr/>
          <a:lstStyle/>
          <a:p>
            <a:endParaRPr lang="ro-RO" dirty="0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601200" y="1752476"/>
            <a:ext cx="7950174" cy="246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Estimări</a:t>
            </a:r>
            <a:r>
              <a:rPr lang="en-US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</a:t>
            </a:r>
            <a:r>
              <a:rPr lang="en-US" sz="7000" dirty="0" err="1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financiare</a:t>
            </a:r>
            <a:r>
              <a:rPr lang="en-US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(lunar)</a:t>
            </a:r>
          </a:p>
        </p:txBody>
      </p:sp>
      <p:sp>
        <p:nvSpPr>
          <p:cNvPr id="14" name="Freeform 14"/>
          <p:cNvSpPr/>
          <p:nvPr/>
        </p:nvSpPr>
        <p:spPr>
          <a:xfrm>
            <a:off x="9622385" y="3009900"/>
            <a:ext cx="7446415" cy="140139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814830" y="5107718"/>
            <a:ext cx="6392613" cy="2185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pt-BR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• </a:t>
            </a:r>
            <a:r>
              <a:rPr lang="pt-BR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Preț mediu produs</a:t>
            </a:r>
            <a:r>
              <a:rPr lang="pt-BR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8–10 lei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pt-BR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• </a:t>
            </a:r>
            <a:r>
              <a:rPr lang="it-IT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Clienți/zi:</a:t>
            </a: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50 (estimativ minim)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it-IT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• </a:t>
            </a:r>
            <a:r>
              <a:rPr lang="it-IT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Încasări lunare</a:t>
            </a: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50 clienți x 8 lei x 22 zile = 8.800 lei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it-IT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• </a:t>
            </a:r>
            <a:r>
              <a:rPr lang="it-IT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Cheltuieli lunare</a:t>
            </a: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materie primă (2.500), refacere stocuri (500), alte costuri (300)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it-IT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• </a:t>
            </a:r>
            <a:r>
              <a:rPr lang="it-IT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Profit estimat</a:t>
            </a: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~5.000–6.000 lei/lună</a:t>
            </a:r>
            <a:r>
              <a:rPr lang="en-US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2050" name="Picture 2" descr="What Is Personal Finance Management &amp; It's Importance? | Axis Bank">
            <a:extLst>
              <a:ext uri="{FF2B5EF4-FFF2-40B4-BE49-F238E27FC236}">
                <a16:creationId xmlns:a16="http://schemas.microsoft.com/office/drawing/2014/main" id="{A305C7D6-68B2-54A2-67A4-6458CBB2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344">
            <a:off x="747493" y="2769542"/>
            <a:ext cx="8039634" cy="40700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4400" y="-571500"/>
            <a:ext cx="19178954" cy="1091673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008721" y="2335835"/>
            <a:ext cx="5449926" cy="120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0212002" y="2543568"/>
            <a:ext cx="5233541" cy="93319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o-RO" dirty="0"/>
          </a:p>
        </p:txBody>
      </p:sp>
      <p:grpSp>
        <p:nvGrpSpPr>
          <p:cNvPr id="23" name="Group 23"/>
          <p:cNvGrpSpPr/>
          <p:nvPr/>
        </p:nvGrpSpPr>
        <p:grpSpPr>
          <a:xfrm>
            <a:off x="11101770" y="4523981"/>
            <a:ext cx="677751" cy="67775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025405" y="4742928"/>
            <a:ext cx="342013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it-IT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Scurt</a:t>
            </a: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(1–3 luni): lansare, fidelizare clienți, optimizare meniu</a:t>
            </a:r>
            <a:endParaRPr lang="en-US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180401" y="46953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060160" y="5822844"/>
            <a:ext cx="677751" cy="67775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979170" y="5953291"/>
            <a:ext cx="394004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it-IT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Mediu</a:t>
            </a: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(3–6 luni): profit constant, introducere produse noi”</a:t>
            </a:r>
            <a:endParaRPr lang="en-US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178262" y="602271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35" name="Group 28">
            <a:extLst>
              <a:ext uri="{FF2B5EF4-FFF2-40B4-BE49-F238E27FC236}">
                <a16:creationId xmlns:a16="http://schemas.microsoft.com/office/drawing/2014/main" id="{615B1631-FC54-E074-C8DA-F4F73A4DBB8C}"/>
              </a:ext>
            </a:extLst>
          </p:cNvPr>
          <p:cNvGrpSpPr/>
          <p:nvPr/>
        </p:nvGrpSpPr>
        <p:grpSpPr>
          <a:xfrm>
            <a:off x="11101770" y="6973549"/>
            <a:ext cx="677751" cy="677751"/>
            <a:chOff x="0" y="0"/>
            <a:chExt cx="812800" cy="812800"/>
          </a:xfrm>
        </p:grpSpPr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F9ADAECD-0593-BFA6-BA4C-1DA53C8DF3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37" name="TextBox 30">
              <a:extLst>
                <a:ext uri="{FF2B5EF4-FFF2-40B4-BE49-F238E27FC236}">
                  <a16:creationId xmlns:a16="http://schemas.microsoft.com/office/drawing/2014/main" id="{E623AF32-26E2-AA2A-42AD-77786556AE8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8577CF7-7D9F-FD76-2300-23B940C6B802}"/>
              </a:ext>
            </a:extLst>
          </p:cNvPr>
          <p:cNvSpPr txBox="1"/>
          <p:nvPr/>
        </p:nvSpPr>
        <p:spPr>
          <a:xfrm>
            <a:off x="11192593" y="7158630"/>
            <a:ext cx="51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03</a:t>
            </a:r>
            <a:endParaRPr lang="ro-RO" dirty="0">
              <a:solidFill>
                <a:schemeClr val="bg1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C7FBBB-0965-0079-E1ED-45FE38B9BBB8}"/>
              </a:ext>
            </a:extLst>
          </p:cNvPr>
          <p:cNvSpPr txBox="1"/>
          <p:nvPr/>
        </p:nvSpPr>
        <p:spPr>
          <a:xfrm>
            <a:off x="11905000" y="7004969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Lung</a:t>
            </a:r>
            <a:r>
              <a:rPr lang="it-IT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(6–12 luni): extindere program / posibilitate evenimente în liceu</a:t>
            </a:r>
            <a:endParaRPr lang="ro-RO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51BEDB-9A38-2590-CDC1-0C1999190232}"/>
              </a:ext>
            </a:extLst>
          </p:cNvPr>
          <p:cNvSpPr txBox="1"/>
          <p:nvPr/>
        </p:nvSpPr>
        <p:spPr>
          <a:xfrm>
            <a:off x="10058400" y="1653802"/>
            <a:ext cx="7990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bg1"/>
                </a:solidFill>
                <a:latin typeface="Magnolia Script" panose="020B0604020202020204" charset="0"/>
              </a:rPr>
              <a:t>Obiective pe termen scurt și lung</a:t>
            </a:r>
            <a:endParaRPr lang="ro-RO" sz="6000" dirty="0">
              <a:solidFill>
                <a:schemeClr val="bg1"/>
              </a:solidFill>
              <a:latin typeface="Magnolia Script" panose="020B0604020202020204" charset="0"/>
            </a:endParaRPr>
          </a:p>
        </p:txBody>
      </p:sp>
      <p:pic>
        <p:nvPicPr>
          <p:cNvPr id="3074" name="Picture 2" descr="Goal Setting Basics: Master Long &amp; Short-Term Success Strategies">
            <a:extLst>
              <a:ext uri="{FF2B5EF4-FFF2-40B4-BE49-F238E27FC236}">
                <a16:creationId xmlns:a16="http://schemas.microsoft.com/office/drawing/2014/main" id="{1CB21B13-FB0F-29EF-6827-086FB232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2351">
            <a:off x="867845" y="958046"/>
            <a:ext cx="6466246" cy="37742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8" name="Picture 6" descr="Goal Setting: How To Have Your Best Year - Big Peach Running Co.">
            <a:extLst>
              <a:ext uri="{FF2B5EF4-FFF2-40B4-BE49-F238E27FC236}">
                <a16:creationId xmlns:a16="http://schemas.microsoft.com/office/drawing/2014/main" id="{C0F59297-9E04-3171-5333-BA1E970F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7609">
            <a:off x="3121296" y="5525125"/>
            <a:ext cx="6523409" cy="39502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81607" y="1652990"/>
            <a:ext cx="681712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 dirty="0" smtClean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Plan operational</a:t>
            </a: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906154" y="2911328"/>
            <a:ext cx="2626122" cy="227807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2098278" y="4028061"/>
            <a:ext cx="677751" cy="67775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118929" y="4204059"/>
            <a:ext cx="4429276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it-IT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Program</a:t>
            </a: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Luni–Vineri, 07:30 – 15:00</a:t>
            </a:r>
            <a:endParaRPr lang="en-US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189098" y="420405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098278" y="5172635"/>
            <a:ext cx="677751" cy="67775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118929" y="5193598"/>
            <a:ext cx="4429276" cy="44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Personal</a:t>
            </a:r>
            <a:r>
              <a:rPr lang="en-US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1–2 </a:t>
            </a:r>
            <a:r>
              <a:rPr lang="en-US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persoane</a:t>
            </a:r>
            <a:r>
              <a:rPr lang="pt-BR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(tu + eventual ajutor elev/prieten)</a:t>
            </a:r>
            <a:endParaRPr lang="en-US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189098" y="534863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098278" y="6317208"/>
            <a:ext cx="677751" cy="67775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189098" y="649320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098278" y="7461683"/>
            <a:ext cx="677751" cy="677751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3070579" y="6609041"/>
            <a:ext cx="4772176" cy="441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it-IT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Aprovizionare</a:t>
            </a:r>
            <a:r>
              <a:rPr lang="it-IT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: săptămânală, de la furnizori locali sau Cash &amp; Carry</a:t>
            </a:r>
            <a:endParaRPr lang="en-US" dirty="0">
              <a:solidFill>
                <a:srgbClr val="FFFFFF"/>
              </a:solidFill>
              <a:latin typeface="Bahnschrift Light SemiCondensed" panose="020B0502040204020203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189098" y="7637681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4D4ED016-08C3-D8CF-6668-FF62245C3283}"/>
              </a:ext>
            </a:extLst>
          </p:cNvPr>
          <p:cNvSpPr txBox="1"/>
          <p:nvPr/>
        </p:nvSpPr>
        <p:spPr>
          <a:xfrm>
            <a:off x="3070579" y="7739103"/>
            <a:ext cx="4772176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Structura</a:t>
            </a:r>
            <a:r>
              <a:rPr lang="en-US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u="sng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costurilor</a:t>
            </a:r>
            <a:r>
              <a:rPr lang="en-US" u="sng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(pe </a:t>
            </a:r>
            <a:r>
              <a:rPr lang="en-US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baza</a:t>
            </a:r>
            <a:r>
              <a:rPr lang="en-US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bugetului</a:t>
            </a:r>
            <a:r>
              <a:rPr lang="en-US" dirty="0">
                <a:solidFill>
                  <a:srgbClr val="FFFFFF"/>
                </a:solidFill>
                <a:latin typeface="Bahnschrift Light SemiCondensed" panose="020B0502040204020203" pitchFamily="34" charset="0"/>
                <a:ea typeface="Open Sans"/>
                <a:cs typeface="Open Sans"/>
                <a:sym typeface="Open Sans"/>
              </a:rPr>
              <a:t> de 25.000 lei)</a:t>
            </a:r>
          </a:p>
        </p:txBody>
      </p:sp>
      <p:grpSp>
        <p:nvGrpSpPr>
          <p:cNvPr id="53" name="Group 18">
            <a:extLst>
              <a:ext uri="{FF2B5EF4-FFF2-40B4-BE49-F238E27FC236}">
                <a16:creationId xmlns:a16="http://schemas.microsoft.com/office/drawing/2014/main" id="{A0E87E2E-E51C-C822-194B-7D368BBAACD4}"/>
              </a:ext>
            </a:extLst>
          </p:cNvPr>
          <p:cNvGrpSpPr>
            <a:grpSpLocks noChangeAspect="1"/>
          </p:cNvGrpSpPr>
          <p:nvPr/>
        </p:nvGrpSpPr>
        <p:grpSpPr>
          <a:xfrm>
            <a:off x="8218381" y="1618063"/>
            <a:ext cx="4676903" cy="3367916"/>
            <a:chOff x="0" y="0"/>
            <a:chExt cx="3136392" cy="2258568"/>
          </a:xfrm>
        </p:grpSpPr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5A8729BB-8BF5-FF54-72C3-B6B6215B5CF0}"/>
                </a:ext>
              </a:extLst>
            </p:cNvPr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8"/>
              <a:stretch>
                <a:fillRect l="-1904" r="-1904"/>
              </a:stretch>
            </a:blipFill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658825ED-715E-B25A-62FA-7F13AB0F939D}"/>
                </a:ext>
              </a:extLst>
            </p:cNvPr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9"/>
              <a:stretch>
                <a:fillRect l="-8" r="-8"/>
              </a:stretch>
            </a:blipFill>
          </p:spPr>
        </p:sp>
      </p:grpSp>
      <p:grpSp>
        <p:nvGrpSpPr>
          <p:cNvPr id="56" name="Group 15">
            <a:extLst>
              <a:ext uri="{FF2B5EF4-FFF2-40B4-BE49-F238E27FC236}">
                <a16:creationId xmlns:a16="http://schemas.microsoft.com/office/drawing/2014/main" id="{AD4433E6-47C8-1BC4-F20B-3A384FA6BE60}"/>
              </a:ext>
            </a:extLst>
          </p:cNvPr>
          <p:cNvGrpSpPr>
            <a:grpSpLocks noChangeAspect="1"/>
          </p:cNvGrpSpPr>
          <p:nvPr/>
        </p:nvGrpSpPr>
        <p:grpSpPr>
          <a:xfrm>
            <a:off x="13522017" y="5381933"/>
            <a:ext cx="3119122" cy="4405178"/>
            <a:chOff x="0" y="0"/>
            <a:chExt cx="3267456" cy="4614672"/>
          </a:xfrm>
        </p:grpSpPr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FD6CD557-62D7-52A3-1A30-AE35EE98EDC7}"/>
                </a:ext>
              </a:extLst>
            </p:cNvPr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10"/>
              <a:stretch>
                <a:fillRect l="-4" r="-4"/>
              </a:stretch>
            </a:blipFill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C177A893-76FE-E482-8EFB-66DC6E97365E}"/>
                </a:ext>
              </a:extLst>
            </p:cNvPr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11"/>
              <a:stretch>
                <a:fillRect t="-2037" b="-2037"/>
              </a:stretch>
            </a:blipFill>
          </p:spPr>
        </p:sp>
      </p:grpSp>
      <p:pic>
        <p:nvPicPr>
          <p:cNvPr id="4098" name="Picture 2" descr="What Is Financial Literacy? A Guide to Understanding Money Matters -  MyChesCo">
            <a:extLst>
              <a:ext uri="{FF2B5EF4-FFF2-40B4-BE49-F238E27FC236}">
                <a16:creationId xmlns:a16="http://schemas.microsoft.com/office/drawing/2014/main" id="{871C7BEF-7CDB-5433-1755-EBDDE413A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749252"/>
            <a:ext cx="4429277" cy="24104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102" name="Picture 6" descr="Fair Trade Coffee | Pax &amp; Beneficia Coffee">
            <a:extLst>
              <a:ext uri="{FF2B5EF4-FFF2-40B4-BE49-F238E27FC236}">
                <a16:creationId xmlns:a16="http://schemas.microsoft.com/office/drawing/2014/main" id="{885C6023-73D9-505F-B579-A927A22C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742" y="1666042"/>
            <a:ext cx="4423269" cy="29502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57200" y="1131269"/>
            <a:ext cx="105918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 dirty="0" smtClean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Diploma de </a:t>
            </a:r>
            <a:r>
              <a:rPr lang="en-US" sz="7000" dirty="0" err="1" smtClean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voluntariat</a:t>
            </a: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457200" y="2623292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5" y="3022774"/>
            <a:ext cx="7106476" cy="710647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13836" y="2884560"/>
            <a:ext cx="7239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Scopul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acestei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diplome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voluntariat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este</a:t>
            </a:r>
            <a:r>
              <a:rPr lang="en-US" sz="3600" dirty="0">
                <a:solidFill>
                  <a:schemeClr val="bg1"/>
                </a:solidFill>
              </a:rPr>
              <a:t> de a </a:t>
            </a:r>
            <a:r>
              <a:rPr lang="en-US" sz="3600" dirty="0" err="1">
                <a:solidFill>
                  <a:schemeClr val="bg1"/>
                </a:solidFill>
              </a:rPr>
              <a:t>încuraja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elevii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să</a:t>
            </a:r>
            <a:r>
              <a:rPr lang="en-US" sz="3600" dirty="0">
                <a:solidFill>
                  <a:schemeClr val="bg1"/>
                </a:solidFill>
              </a:rPr>
              <a:t> se </a:t>
            </a:r>
            <a:r>
              <a:rPr lang="en-US" sz="3600" dirty="0" err="1">
                <a:solidFill>
                  <a:schemeClr val="bg1"/>
                </a:solidFill>
              </a:rPr>
              <a:t>implice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activ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în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comunitatea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școlară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și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să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își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dezvolte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abilități</a:t>
            </a:r>
            <a:r>
              <a:rPr lang="en-US" sz="3600" dirty="0">
                <a:solidFill>
                  <a:schemeClr val="bg1"/>
                </a:solidFill>
              </a:rPr>
              <a:t> practice </a:t>
            </a:r>
            <a:r>
              <a:rPr lang="en-US" sz="3600" dirty="0" err="1">
                <a:solidFill>
                  <a:schemeClr val="bg1"/>
                </a:solidFill>
              </a:rPr>
              <a:t>prin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participarea</a:t>
            </a:r>
            <a:r>
              <a:rPr lang="en-US" sz="3600" dirty="0">
                <a:solidFill>
                  <a:schemeClr val="bg1"/>
                </a:solidFill>
              </a:rPr>
              <a:t> la </a:t>
            </a:r>
            <a:r>
              <a:rPr lang="en-US" sz="3600" dirty="0" err="1">
                <a:solidFill>
                  <a:schemeClr val="bg1"/>
                </a:solidFill>
              </a:rPr>
              <a:t>activități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voluntariat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în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cafeneaua</a:t>
            </a:r>
            <a:r>
              <a:rPr lang="en-US" sz="3600" dirty="0">
                <a:solidFill>
                  <a:schemeClr val="bg1"/>
                </a:solidFill>
              </a:rPr>
              <a:t> din </a:t>
            </a:r>
            <a:r>
              <a:rPr lang="en-US" sz="3600" dirty="0" err="1">
                <a:solidFill>
                  <a:schemeClr val="bg1"/>
                </a:solidFill>
              </a:rPr>
              <a:t>incinta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liceului</a:t>
            </a:r>
            <a:r>
              <a:rPr lang="en-US" sz="3600" dirty="0">
                <a:solidFill>
                  <a:schemeClr val="bg1"/>
                </a:solidFill>
              </a:rPr>
              <a:t>. </a:t>
            </a:r>
            <a:r>
              <a:rPr lang="en-US" sz="3600" dirty="0" err="1">
                <a:solidFill>
                  <a:schemeClr val="bg1"/>
                </a:solidFill>
              </a:rPr>
              <a:t>Prin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acest</a:t>
            </a:r>
            <a:r>
              <a:rPr lang="en-US" sz="3600" dirty="0">
                <a:solidFill>
                  <a:schemeClr val="bg1"/>
                </a:solidFill>
              </a:rPr>
              <a:t> program, </a:t>
            </a:r>
            <a:r>
              <a:rPr lang="en-US" sz="3600" dirty="0" err="1">
                <a:solidFill>
                  <a:schemeClr val="bg1"/>
                </a:solidFill>
              </a:rPr>
              <a:t>elevii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avea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ocazia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să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își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dezvolte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responsabilitatea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spiritul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 smtClean="0">
                <a:solidFill>
                  <a:schemeClr val="bg1"/>
                </a:solidFill>
              </a:rPr>
              <a:t>echipa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și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abilitățile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comunicare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contribuind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totodată</a:t>
            </a:r>
            <a:r>
              <a:rPr lang="en-US" sz="3600" dirty="0">
                <a:solidFill>
                  <a:schemeClr val="bg1"/>
                </a:solidFill>
              </a:rPr>
              <a:t> la </a:t>
            </a:r>
            <a:r>
              <a:rPr lang="en-US" sz="3600" dirty="0" err="1">
                <a:solidFill>
                  <a:schemeClr val="bg1"/>
                </a:solidFill>
              </a:rPr>
              <a:t>crearea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unei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atmosfere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plăcute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și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sprijinind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activitățile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cafenelei</a:t>
            </a:r>
            <a:r>
              <a:rPr lang="en-US" sz="36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462</Words>
  <Application>Microsoft Office PowerPoint</Application>
  <PresentationFormat>Custom</PresentationFormat>
  <Paragraphs>73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Bahnschrift Light SemiCondensed</vt:lpstr>
      <vt:lpstr>Open Sans Bold</vt:lpstr>
      <vt:lpstr>Open Sans</vt:lpstr>
      <vt:lpstr>Magnolia Script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Modern Coffee Presentation</dc:title>
  <dc:creator>Căpățână Dragoș</dc:creator>
  <cp:lastModifiedBy>alterego</cp:lastModifiedBy>
  <cp:revision>6</cp:revision>
  <dcterms:created xsi:type="dcterms:W3CDTF">2006-08-16T00:00:00Z</dcterms:created>
  <dcterms:modified xsi:type="dcterms:W3CDTF">2025-06-06T14:31:18Z</dcterms:modified>
  <dc:identifier>DAGpS00L91E</dc:identifier>
</cp:coreProperties>
</file>